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" name="Google Shape;4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" name="Google Shape;7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n"/>
          <p:cNvSpPr txBox="1"/>
          <p:nvPr>
            <p:ph idx="4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Google Shape;3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ba90f5285_0_3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g31ba90f5285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7" name="Google Shape;157;g31ba90f5285_0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ba90f5285_0_6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g31ba90f5285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9" name="Google Shape;169;g31ba90f5285_0_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ba90f5285_0_5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g31ba90f5285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1" name="Google Shape;181;g31ba90f5285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1d464ea86e_0_2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g31d464ea86e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3" name="Google Shape;193;g31d464ea86e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ba90f5285_0_7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g31ba90f5285_0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4" name="Google Shape;204;g31ba90f5285_0_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ba90f5285_0_8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g31ba90f5285_0_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6" name="Google Shape;216;g31ba90f5285_0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ba90f5285_0_9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g31ba90f5285_0_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29" name="Google Shape;229;g31ba90f5285_0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ba90f5285_0_11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" name="Google Shape;241;g31ba90f5285_0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42" name="Google Shape;242;g31ba90f5285_0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ba90f5285_0_12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" name="Google Shape;254;g31ba90f5285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5" name="Google Shape;255;g31ba90f5285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ba90f5285_0_13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" name="Google Shape;267;g31ba90f5285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68" name="Google Shape;268;g31ba90f5285_0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1d464ea86e_0_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g31d464ea86e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4" name="Google Shape;54;g31d464ea86e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1e338a952b_0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9" name="Google Shape;279;g31e338a952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80" name="Google Shape;280;g31e338a952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ba90f5285_0_29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0" name="Google Shape;290;g31ba90f5285_0_2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1" name="Google Shape;291;g31ba90f5285_0_2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ba90f5285_0_25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g31ba90f5285_0_2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06" name="Google Shape;306;g31ba90f5285_0_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ba90f5285_0_20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7" name="Google Shape;317;g31ba90f5285_0_2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8" name="Google Shape;318;g31ba90f5285_0_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1ba90f5285_0_22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8" name="Google Shape;328;g31ba90f5285_0_2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9" name="Google Shape;329;g31ba90f5285_0_2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ba90f5285_0_23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0" name="Google Shape;340;g31ba90f5285_0_2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1" name="Google Shape;341;g31ba90f5285_0_2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ba90f5285_0_14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g31ba90f5285_0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53" name="Google Shape;353;g31ba90f5285_0_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ba90f5285_0_24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g31ba90f5285_0_2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65" name="Google Shape;365;g31ba90f5285_0_2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1e338a952b_0_1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5" name="Google Shape;375;g31e338a952b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76" name="Google Shape;376;g31e338a952b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1ba90f5285_0_32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6" name="Google Shape;386;g31ba90f5285_0_3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7" name="Google Shape;387;g31ba90f5285_0_3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d464ea86e_0_1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g31d464ea86e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5" name="Google Shape;65;g31d464ea86e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1ba90f5285_0_31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2" name="Google Shape;412;g31ba90f5285_0_3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13" name="Google Shape;413;g31ba90f5285_0_3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1e338a952b_0_4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4" name="Google Shape;424;g31e338a952b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25" name="Google Shape;425;g31e338a952b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d42a21ca3_0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g31d42a21ca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2" name="Google Shape;92;g31d42a21ca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ba90f5285_0_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g31ba90f5285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9" name="Google Shape;109;g31ba90f5285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ba90f5285_0_1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g31ba90f5285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2" name="Google Shape;122;g31ba90f5285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ba90f5285_0_2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g31ba90f5285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4" name="Google Shape;134;g31ba90f5285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e338a952b_0_3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g31e338a952b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6" name="Google Shape;146;g31e338a952b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ayout with centered title and subtitle placeholders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on left, text on right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1116012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1116012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1"/>
          <p:cNvGrpSpPr/>
          <p:nvPr/>
        </p:nvGrpSpPr>
        <p:grpSpPr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2" name="Google Shape;12;p1"/>
            <p:cNvSpPr/>
            <p:nvPr/>
          </p:nvSpPr>
          <p:spPr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1"/>
          <p:cNvSpPr txBox="1"/>
          <p:nvPr>
            <p:ph type="title"/>
          </p:nvPr>
        </p:nvSpPr>
        <p:spPr>
          <a:xfrm>
            <a:off x="1116012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" type="body"/>
          </p:nvPr>
        </p:nvSpPr>
        <p:spPr>
          <a:xfrm>
            <a:off x="1116012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0.jpg"/><Relationship Id="rId5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jpg"/><Relationship Id="rId4" Type="http://schemas.openxmlformats.org/officeDocument/2006/relationships/image" Target="../media/image14.png"/><Relationship Id="rId9" Type="http://schemas.openxmlformats.org/officeDocument/2006/relationships/image" Target="../media/image27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5" Type="http://schemas.openxmlformats.org/officeDocument/2006/relationships/image" Target="../media/image3.jpg"/><Relationship Id="rId6" Type="http://schemas.openxmlformats.org/officeDocument/2006/relationships/image" Target="../media/image29.png"/><Relationship Id="rId7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6" Type="http://schemas.openxmlformats.org/officeDocument/2006/relationships/image" Target="../media/image34.png"/><Relationship Id="rId7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12/03/2024</a:t>
            </a:r>
            <a:endParaRPr/>
          </a:p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endParaRPr/>
          </a:p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"/>
          <p:cNvSpPr txBox="1"/>
          <p:nvPr>
            <p:ph idx="1" type="subTitle"/>
          </p:nvPr>
        </p:nvSpPr>
        <p:spPr>
          <a:xfrm>
            <a:off x="1599312" y="5358012"/>
            <a:ext cx="61389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"/>
          <p:cNvSpPr txBox="1"/>
          <p:nvPr>
            <p:ph type="ctrTitle"/>
          </p:nvPr>
        </p:nvSpPr>
        <p:spPr>
          <a:xfrm>
            <a:off x="2079925" y="1114200"/>
            <a:ext cx="6096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From Scraping to Bot Detection: Navigating Mastodon and the Fediverse with APIs</a:t>
            </a:r>
            <a:endParaRPr b="1" i="0" sz="2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5"/>
          <p:cNvGrpSpPr/>
          <p:nvPr/>
        </p:nvGrpSpPr>
        <p:grpSpPr>
          <a:xfrm>
            <a:off x="0" y="2759075"/>
            <a:ext cx="9145587" cy="4098925"/>
            <a:chOff x="0" y="1738"/>
            <a:chExt cx="5761" cy="2582"/>
          </a:xfrm>
        </p:grpSpPr>
        <p:pic>
          <p:nvPicPr>
            <p:cNvPr id="47" name="Google Shape;47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Google Shape;50;p5"/>
          <p:cNvSpPr txBox="1"/>
          <p:nvPr/>
        </p:nvSpPr>
        <p:spPr>
          <a:xfrm>
            <a:off x="2079925" y="5688050"/>
            <a:ext cx="68448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Tutti i diritti relativi al presente materiale didattico ed al suo contenuto sono riservati a Sapienza e ai suoi autori (o docenti che lo hanno prodotto). E consentito l’uso personale dello stesso da parte dello studente a fini di studio. Ne è vietata nel modo più assoluto la diffusione, duplicazione, cessione, trasmissione, distribuzione a terzi o al pubblico pena le sanzioni applicabili per legge.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160" name="Google Shape;160;p14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9</a:t>
            </a:r>
            <a:endParaRPr sz="1300"/>
          </a:p>
        </p:txBody>
      </p:sp>
      <p:sp>
        <p:nvSpPr>
          <p:cNvPr id="162" name="Google Shape;162;p14"/>
          <p:cNvSpPr txBox="1"/>
          <p:nvPr>
            <p:ph idx="4294967295" type="title"/>
          </p:nvPr>
        </p:nvSpPr>
        <p:spPr>
          <a:xfrm>
            <a:off x="1116012" y="404812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highlight>
                  <a:schemeClr val="lt1"/>
                </a:highlight>
              </a:rPr>
              <a:t>Introduzione - Social bots</a:t>
            </a:r>
            <a:endParaRPr sz="2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63" name="Google Shape;163;p14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4"/>
          <p:cNvSpPr txBox="1"/>
          <p:nvPr/>
        </p:nvSpPr>
        <p:spPr>
          <a:xfrm>
            <a:off x="1116012" y="776287"/>
            <a:ext cx="740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65" name="Google Shape;1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663" y="1885288"/>
            <a:ext cx="6151575" cy="3087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172" name="Google Shape;172;p15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5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10</a:t>
            </a:r>
            <a:endParaRPr sz="1300"/>
          </a:p>
        </p:txBody>
      </p:sp>
      <p:sp>
        <p:nvSpPr>
          <p:cNvPr id="174" name="Google Shape;174;p15"/>
          <p:cNvSpPr txBox="1"/>
          <p:nvPr>
            <p:ph idx="4294967295" type="title"/>
          </p:nvPr>
        </p:nvSpPr>
        <p:spPr>
          <a:xfrm>
            <a:off x="1116012" y="404812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highlight>
                  <a:schemeClr val="lt1"/>
                </a:highlight>
              </a:rPr>
              <a:t>Introduzione - Casi di Studio</a:t>
            </a:r>
            <a:endParaRPr sz="2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75" name="Google Shape;175;p15"/>
          <p:cNvSpPr txBox="1"/>
          <p:nvPr>
            <p:ph idx="4294967295" type="body"/>
          </p:nvPr>
        </p:nvSpPr>
        <p:spPr>
          <a:xfrm>
            <a:off x="1063797" y="1168351"/>
            <a:ext cx="5184600" cy="22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2400"/>
              <a:buAutoNum type="arabicPeriod"/>
            </a:pPr>
            <a:r>
              <a:rPr b="1" lang="en-US">
                <a:solidFill>
                  <a:srgbClr val="006778"/>
                </a:solidFill>
              </a:rPr>
              <a:t>Manipolazione politica</a:t>
            </a:r>
            <a:endParaRPr b="1">
              <a:solidFill>
                <a:srgbClr val="00677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77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2400"/>
              <a:buAutoNum type="arabicPeriod"/>
            </a:pPr>
            <a:r>
              <a:rPr b="1" lang="en-US">
                <a:solidFill>
                  <a:srgbClr val="006778"/>
                </a:solidFill>
              </a:rPr>
              <a:t>Campagna di disinformazione</a:t>
            </a:r>
            <a:endParaRPr b="1">
              <a:solidFill>
                <a:srgbClr val="00677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77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2400"/>
              <a:buAutoNum type="arabicPeriod"/>
            </a:pPr>
            <a:r>
              <a:rPr b="1" lang="en-US">
                <a:solidFill>
                  <a:srgbClr val="006778"/>
                </a:solidFill>
              </a:rPr>
              <a:t>Frodi finanziarie</a:t>
            </a:r>
            <a:endParaRPr b="1">
              <a:solidFill>
                <a:srgbClr val="00677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77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778"/>
              </a:solidFill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6" name="Google Shape;176;p15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776" y="2808800"/>
            <a:ext cx="3584127" cy="2879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184" name="Google Shape;184;p16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6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11</a:t>
            </a:r>
            <a:endParaRPr sz="1300"/>
          </a:p>
        </p:txBody>
      </p:sp>
      <p:sp>
        <p:nvSpPr>
          <p:cNvPr id="186" name="Google Shape;186;p16"/>
          <p:cNvSpPr txBox="1"/>
          <p:nvPr>
            <p:ph idx="4294967295" type="title"/>
          </p:nvPr>
        </p:nvSpPr>
        <p:spPr>
          <a:xfrm>
            <a:off x="1116012" y="404812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highlight>
                  <a:schemeClr val="lt1"/>
                </a:highlight>
              </a:rPr>
              <a:t>Introduzione - Bot Detection</a:t>
            </a:r>
            <a:endParaRPr sz="2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87" name="Google Shape;187;p16"/>
          <p:cNvSpPr txBox="1"/>
          <p:nvPr>
            <p:ph idx="4294967295" type="body"/>
          </p:nvPr>
        </p:nvSpPr>
        <p:spPr>
          <a:xfrm>
            <a:off x="1115996" y="1978950"/>
            <a:ext cx="4435200" cy="29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2400"/>
              <a:buAutoNum type="arabicPeriod"/>
            </a:pPr>
            <a:r>
              <a:rPr b="1" lang="en-US">
                <a:solidFill>
                  <a:srgbClr val="006778"/>
                </a:solidFill>
              </a:rPr>
              <a:t>Approccio euristico</a:t>
            </a:r>
            <a:endParaRPr b="1">
              <a:solidFill>
                <a:srgbClr val="00677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77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2400"/>
              <a:buAutoNum type="arabicPeriod"/>
            </a:pPr>
            <a:r>
              <a:rPr b="1" lang="en-US">
                <a:solidFill>
                  <a:srgbClr val="006778"/>
                </a:solidFill>
              </a:rPr>
              <a:t>Approccio </a:t>
            </a:r>
            <a:r>
              <a:rPr b="1" lang="en-US">
                <a:solidFill>
                  <a:srgbClr val="006778"/>
                </a:solidFill>
              </a:rPr>
              <a:t>multimodale</a:t>
            </a:r>
            <a:endParaRPr b="1">
              <a:solidFill>
                <a:srgbClr val="00677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77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2400"/>
              <a:buAutoNum type="arabicPeriod"/>
            </a:pPr>
            <a:r>
              <a:rPr b="1" lang="en-US">
                <a:solidFill>
                  <a:srgbClr val="006778"/>
                </a:solidFill>
              </a:rPr>
              <a:t>Modelli NLP</a:t>
            </a:r>
            <a:endParaRPr b="1">
              <a:solidFill>
                <a:srgbClr val="00677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77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2400"/>
              <a:buAutoNum type="arabicPeriod"/>
            </a:pPr>
            <a:r>
              <a:rPr b="1" lang="en-US">
                <a:solidFill>
                  <a:srgbClr val="006778"/>
                </a:solidFill>
              </a:rPr>
              <a:t>Crowdsourcing</a:t>
            </a:r>
            <a:endParaRPr b="1">
              <a:solidFill>
                <a:srgbClr val="00677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77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778"/>
              </a:solidFill>
            </a:endParaRPr>
          </a:p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8" name="Google Shape;188;p16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573" y="1607288"/>
            <a:ext cx="3643423" cy="3643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196" name="Google Shape;196;p17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7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12</a:t>
            </a:r>
            <a:endParaRPr sz="1300"/>
          </a:p>
        </p:txBody>
      </p:sp>
      <p:sp>
        <p:nvSpPr>
          <p:cNvPr id="198" name="Google Shape;198;p17"/>
          <p:cNvSpPr txBox="1"/>
          <p:nvPr>
            <p:ph idx="4294967295" type="title"/>
          </p:nvPr>
        </p:nvSpPr>
        <p:spPr>
          <a:xfrm>
            <a:off x="1682200" y="2397300"/>
            <a:ext cx="59910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5600">
                <a:solidFill>
                  <a:schemeClr val="dk1"/>
                </a:solidFill>
                <a:highlight>
                  <a:schemeClr val="lt1"/>
                </a:highlight>
              </a:rPr>
              <a:t>Metodologia</a:t>
            </a:r>
            <a:endParaRPr sz="5600">
              <a:solidFill>
                <a:schemeClr val="dk1"/>
              </a:solidFill>
            </a:endParaRPr>
          </a:p>
        </p:txBody>
      </p:sp>
      <p:sp>
        <p:nvSpPr>
          <p:cNvPr id="199" name="Google Shape;199;p17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7"/>
          <p:cNvSpPr txBox="1"/>
          <p:nvPr/>
        </p:nvSpPr>
        <p:spPr>
          <a:xfrm>
            <a:off x="1116012" y="776287"/>
            <a:ext cx="740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207" name="Google Shape;207;p18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13</a:t>
            </a:r>
            <a:endParaRPr sz="1300"/>
          </a:p>
        </p:txBody>
      </p:sp>
      <p:sp>
        <p:nvSpPr>
          <p:cNvPr id="209" name="Google Shape;209;p18"/>
          <p:cNvSpPr txBox="1"/>
          <p:nvPr>
            <p:ph idx="4294967295" type="title"/>
          </p:nvPr>
        </p:nvSpPr>
        <p:spPr>
          <a:xfrm>
            <a:off x="1116012" y="404812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Metodologia</a:t>
            </a:r>
            <a:r>
              <a:rPr lang="en-US" sz="2600">
                <a:solidFill>
                  <a:schemeClr val="dk1"/>
                </a:solidFill>
              </a:rPr>
              <a:t> - </a:t>
            </a:r>
            <a:r>
              <a:rPr lang="en-US" sz="2600">
                <a:solidFill>
                  <a:schemeClr val="dk1"/>
                </a:solidFill>
              </a:rPr>
              <a:t>Mastoanalyzer</a:t>
            </a:r>
            <a:endParaRPr sz="2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</p:txBody>
      </p:sp>
      <p:sp>
        <p:nvSpPr>
          <p:cNvPr id="210" name="Google Shape;210;p18"/>
          <p:cNvSpPr txBox="1"/>
          <p:nvPr>
            <p:ph idx="4294967295" type="body"/>
          </p:nvPr>
        </p:nvSpPr>
        <p:spPr>
          <a:xfrm>
            <a:off x="703200" y="2067700"/>
            <a:ext cx="3927600" cy="4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6778"/>
                </a:solidFill>
              </a:rPr>
              <a:t>Mastoanalyzer</a:t>
            </a:r>
            <a:r>
              <a:rPr lang="en-US">
                <a:solidFill>
                  <a:srgbClr val="006778"/>
                </a:solidFill>
              </a:rPr>
              <a:t> è uno strumento di analisi che facilita la raccolta dei dati </a:t>
            </a:r>
            <a:endParaRPr>
              <a:solidFill>
                <a:srgbClr val="00677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6778"/>
                </a:solidFill>
              </a:rPr>
              <a:t>su Mastodon e supporta il rilevamento dei bot. </a:t>
            </a:r>
            <a:endParaRPr>
              <a:solidFill>
                <a:srgbClr val="00677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rgbClr val="00677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6778"/>
              </a:solidFill>
            </a:endParaRPr>
          </a:p>
        </p:txBody>
      </p:sp>
      <p:sp>
        <p:nvSpPr>
          <p:cNvPr id="211" name="Google Shape;211;p18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388" y="1883887"/>
            <a:ext cx="4246563" cy="3090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219" name="Google Shape;219;p19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9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14</a:t>
            </a:r>
            <a:endParaRPr sz="1300"/>
          </a:p>
        </p:txBody>
      </p:sp>
      <p:sp>
        <p:nvSpPr>
          <p:cNvPr id="221" name="Google Shape;221;p19"/>
          <p:cNvSpPr txBox="1"/>
          <p:nvPr>
            <p:ph idx="4294967295" type="title"/>
          </p:nvPr>
        </p:nvSpPr>
        <p:spPr>
          <a:xfrm>
            <a:off x="1116012" y="404812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Metodologia</a:t>
            </a:r>
            <a:r>
              <a:rPr lang="en-US" sz="2600">
                <a:solidFill>
                  <a:schemeClr val="dk1"/>
                </a:solidFill>
              </a:rPr>
              <a:t> - Mastoanalyzer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</p:txBody>
      </p:sp>
      <p:sp>
        <p:nvSpPr>
          <p:cNvPr id="222" name="Google Shape;222;p19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9"/>
          <p:cNvSpPr txBox="1"/>
          <p:nvPr/>
        </p:nvSpPr>
        <p:spPr>
          <a:xfrm>
            <a:off x="1116012" y="776287"/>
            <a:ext cx="740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4" name="Google Shape;224;p19"/>
          <p:cNvSpPr txBox="1"/>
          <p:nvPr/>
        </p:nvSpPr>
        <p:spPr>
          <a:xfrm>
            <a:off x="752400" y="1655850"/>
            <a:ext cx="76392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solidFill>
                  <a:srgbClr val="822433"/>
                </a:solidFill>
              </a:rPr>
              <a:t>Ricerca Utenti:</a:t>
            </a:r>
            <a:r>
              <a:rPr lang="en-US" sz="2400">
                <a:solidFill>
                  <a:srgbClr val="006778"/>
                </a:solidFill>
              </a:rPr>
              <a:t> vengono raccolti sfruttando la timeline di Mastodon;</a:t>
            </a:r>
            <a:endParaRPr sz="2400">
              <a:solidFill>
                <a:srgbClr val="006778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677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solidFill>
                  <a:srgbClr val="822433"/>
                </a:solidFill>
              </a:rPr>
              <a:t>Raccolta Post:</a:t>
            </a:r>
            <a:r>
              <a:rPr lang="en-US" sz="2400">
                <a:solidFill>
                  <a:srgbClr val="006778"/>
                </a:solidFill>
              </a:rPr>
              <a:t> vengono raccolti i post di ogni utente;</a:t>
            </a:r>
            <a:endParaRPr sz="2400">
              <a:solidFill>
                <a:srgbClr val="00677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677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solidFill>
                  <a:srgbClr val="822433"/>
                </a:solidFill>
              </a:rPr>
              <a:t>Analisi Utenti Reali:</a:t>
            </a:r>
            <a:r>
              <a:rPr lang="en-US" sz="2400">
                <a:solidFill>
                  <a:srgbClr val="006778"/>
                </a:solidFill>
              </a:rPr>
              <a:t> sfruttando i dati raccolti e principi euristici alcuni utenti vengono classificati ‘sospetti’.</a:t>
            </a:r>
            <a:endParaRPr sz="2400">
              <a:solidFill>
                <a:srgbClr val="00677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6778"/>
              </a:solidFill>
            </a:endParaRPr>
          </a:p>
        </p:txBody>
      </p:sp>
      <p:pic>
        <p:nvPicPr>
          <p:cNvPr id="225" name="Google Shape;2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76999" y="4580925"/>
            <a:ext cx="1533401" cy="15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232" name="Google Shape;232;p20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0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15</a:t>
            </a:r>
            <a:endParaRPr sz="1300"/>
          </a:p>
        </p:txBody>
      </p:sp>
      <p:sp>
        <p:nvSpPr>
          <p:cNvPr id="234" name="Google Shape;234;p20"/>
          <p:cNvSpPr txBox="1"/>
          <p:nvPr>
            <p:ph idx="4294967295" type="title"/>
          </p:nvPr>
        </p:nvSpPr>
        <p:spPr>
          <a:xfrm>
            <a:off x="1116012" y="404812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Mastoanalyzer 1.0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235" name="Google Shape;235;p20"/>
          <p:cNvSpPr txBox="1"/>
          <p:nvPr>
            <p:ph idx="4294967295" type="body"/>
          </p:nvPr>
        </p:nvSpPr>
        <p:spPr>
          <a:xfrm>
            <a:off x="1010285" y="1091925"/>
            <a:ext cx="72333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6778"/>
                </a:solidFill>
              </a:rPr>
              <a:t>Richieste sfruttando </a:t>
            </a:r>
            <a:r>
              <a:rPr i="1" lang="en-US">
                <a:solidFill>
                  <a:srgbClr val="006778"/>
                </a:solidFill>
              </a:rPr>
              <a:t>time.sleep()</a:t>
            </a:r>
            <a:r>
              <a:rPr lang="en-US">
                <a:solidFill>
                  <a:srgbClr val="006778"/>
                </a:solidFill>
              </a:rPr>
              <a:t> per automatizzare l’esecuzione del programma:</a:t>
            </a:r>
            <a:endParaRPr>
              <a:solidFill>
                <a:srgbClr val="006778"/>
              </a:solidFill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rgbClr val="006778"/>
              </a:solidFill>
            </a:endParaRPr>
          </a:p>
        </p:txBody>
      </p:sp>
      <p:sp>
        <p:nvSpPr>
          <p:cNvPr id="236" name="Google Shape;236;p20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0"/>
          <p:cNvSpPr txBox="1"/>
          <p:nvPr/>
        </p:nvSpPr>
        <p:spPr>
          <a:xfrm>
            <a:off x="1116012" y="776287"/>
            <a:ext cx="740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38" name="Google Shape;2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987300"/>
            <a:ext cx="6932500" cy="41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245" name="Google Shape;245;p21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1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</a:t>
            </a:r>
            <a:endParaRPr sz="1300"/>
          </a:p>
        </p:txBody>
      </p:sp>
      <p:sp>
        <p:nvSpPr>
          <p:cNvPr id="247" name="Google Shape;247;p21"/>
          <p:cNvSpPr txBox="1"/>
          <p:nvPr>
            <p:ph idx="4294967295" type="title"/>
          </p:nvPr>
        </p:nvSpPr>
        <p:spPr>
          <a:xfrm>
            <a:off x="1116012" y="404812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Mastoanalyzer 2.0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</p:txBody>
      </p:sp>
      <p:sp>
        <p:nvSpPr>
          <p:cNvPr id="248" name="Google Shape;248;p21"/>
          <p:cNvSpPr txBox="1"/>
          <p:nvPr>
            <p:ph idx="4294967295" type="body"/>
          </p:nvPr>
        </p:nvSpPr>
        <p:spPr>
          <a:xfrm>
            <a:off x="954758" y="1084075"/>
            <a:ext cx="77265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r>
              <a:rPr lang="en-US">
                <a:solidFill>
                  <a:srgbClr val="006778"/>
                </a:solidFill>
              </a:rPr>
              <a:t>Richieste </a:t>
            </a:r>
            <a:r>
              <a:rPr i="1" lang="en-US">
                <a:solidFill>
                  <a:srgbClr val="006778"/>
                </a:solidFill>
              </a:rPr>
              <a:t>asincrone</a:t>
            </a:r>
            <a:r>
              <a:rPr lang="en-US">
                <a:solidFill>
                  <a:srgbClr val="006778"/>
                </a:solidFill>
              </a:rPr>
              <a:t> usando solo il nostro indirizzo IP:</a:t>
            </a:r>
            <a:endParaRPr>
              <a:solidFill>
                <a:srgbClr val="006778"/>
              </a:solidFill>
            </a:endParaRPr>
          </a:p>
        </p:txBody>
      </p:sp>
      <p:sp>
        <p:nvSpPr>
          <p:cNvPr id="249" name="Google Shape;249;p21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1"/>
          <p:cNvSpPr txBox="1"/>
          <p:nvPr/>
        </p:nvSpPr>
        <p:spPr>
          <a:xfrm>
            <a:off x="1116012" y="776287"/>
            <a:ext cx="740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51" name="Google Shape;2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500" y="1709775"/>
            <a:ext cx="7177000" cy="4306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258" name="Google Shape;258;p22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2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17</a:t>
            </a:r>
            <a:endParaRPr sz="1300"/>
          </a:p>
        </p:txBody>
      </p:sp>
      <p:sp>
        <p:nvSpPr>
          <p:cNvPr id="260" name="Google Shape;260;p22"/>
          <p:cNvSpPr txBox="1"/>
          <p:nvPr>
            <p:ph idx="4294967295" type="title"/>
          </p:nvPr>
        </p:nvSpPr>
        <p:spPr>
          <a:xfrm>
            <a:off x="1116012" y="404812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Mastoanalyzer 3.0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</p:txBody>
      </p:sp>
      <p:sp>
        <p:nvSpPr>
          <p:cNvPr id="261" name="Google Shape;261;p22"/>
          <p:cNvSpPr txBox="1"/>
          <p:nvPr>
            <p:ph idx="4294967295" type="body"/>
          </p:nvPr>
        </p:nvSpPr>
        <p:spPr>
          <a:xfrm>
            <a:off x="1109559" y="1091925"/>
            <a:ext cx="74169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r>
              <a:rPr lang="en-US">
                <a:solidFill>
                  <a:srgbClr val="006778"/>
                </a:solidFill>
              </a:rPr>
              <a:t>Richieste sfruttando la rotazione di 8 </a:t>
            </a:r>
            <a:r>
              <a:rPr i="1" lang="en-US">
                <a:solidFill>
                  <a:srgbClr val="006778"/>
                </a:solidFill>
              </a:rPr>
              <a:t>proxy</a:t>
            </a:r>
            <a:r>
              <a:rPr lang="en-US">
                <a:solidFill>
                  <a:srgbClr val="006778"/>
                </a:solidFill>
              </a:rPr>
              <a:t> in aggiunta all’indirizzo IP:</a:t>
            </a:r>
            <a:endParaRPr>
              <a:solidFill>
                <a:srgbClr val="006778"/>
              </a:solidFill>
            </a:endParaRPr>
          </a:p>
        </p:txBody>
      </p:sp>
      <p:sp>
        <p:nvSpPr>
          <p:cNvPr id="262" name="Google Shape;262;p22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2"/>
          <p:cNvSpPr txBox="1"/>
          <p:nvPr/>
        </p:nvSpPr>
        <p:spPr>
          <a:xfrm>
            <a:off x="1116012" y="776287"/>
            <a:ext cx="740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64" name="Google Shape;2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875" y="1938325"/>
            <a:ext cx="6841125" cy="41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271" name="Google Shape;271;p23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3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18</a:t>
            </a:r>
            <a:endParaRPr sz="1300"/>
          </a:p>
        </p:txBody>
      </p:sp>
      <p:sp>
        <p:nvSpPr>
          <p:cNvPr id="273" name="Google Shape;273;p23"/>
          <p:cNvSpPr txBox="1"/>
          <p:nvPr>
            <p:ph idx="4294967295" type="title"/>
          </p:nvPr>
        </p:nvSpPr>
        <p:spPr>
          <a:xfrm>
            <a:off x="1116012" y="404812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Mastoanalyzer 4.0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</p:txBody>
      </p:sp>
      <p:sp>
        <p:nvSpPr>
          <p:cNvPr id="274" name="Google Shape;274;p23"/>
          <p:cNvSpPr txBox="1"/>
          <p:nvPr>
            <p:ph idx="4294967295" type="body"/>
          </p:nvPr>
        </p:nvSpPr>
        <p:spPr>
          <a:xfrm>
            <a:off x="1116010" y="1141950"/>
            <a:ext cx="71160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r>
              <a:rPr lang="en-US">
                <a:solidFill>
                  <a:srgbClr val="006778"/>
                </a:solidFill>
              </a:rPr>
              <a:t>Questa versione sfrutta sia la rotazione dei proxy che le richieste asincrone. </a:t>
            </a:r>
            <a:endParaRPr>
              <a:solidFill>
                <a:srgbClr val="006778"/>
              </a:solidFill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rgbClr val="006778"/>
              </a:solidFill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r>
              <a:rPr lang="en-US">
                <a:solidFill>
                  <a:srgbClr val="006778"/>
                </a:solidFill>
              </a:rPr>
              <a:t>Vengono avviate</a:t>
            </a:r>
            <a:r>
              <a:rPr i="1" lang="en-US">
                <a:solidFill>
                  <a:srgbClr val="006778"/>
                </a:solidFill>
              </a:rPr>
              <a:t> 3 task </a:t>
            </a:r>
            <a:r>
              <a:rPr lang="en-US">
                <a:solidFill>
                  <a:srgbClr val="006778"/>
                </a:solidFill>
              </a:rPr>
              <a:t>e ognuna sfrutta un numero variabile di proxy. </a:t>
            </a:r>
            <a:endParaRPr>
              <a:solidFill>
                <a:srgbClr val="006778"/>
              </a:solidFill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rgbClr val="006778"/>
              </a:solidFill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r>
              <a:rPr lang="en-US">
                <a:solidFill>
                  <a:srgbClr val="006778"/>
                </a:solidFill>
              </a:rPr>
              <a:t>Queste task effettuano contemporaneamente richieste al server </a:t>
            </a:r>
            <a:r>
              <a:rPr lang="en-US">
                <a:solidFill>
                  <a:srgbClr val="006778"/>
                </a:solidFill>
              </a:rPr>
              <a:t>così</a:t>
            </a:r>
            <a:r>
              <a:rPr lang="en-US">
                <a:solidFill>
                  <a:srgbClr val="006778"/>
                </a:solidFill>
              </a:rPr>
              <a:t> da impiegare ⅓ del tempo necessario del grafico precedente.</a:t>
            </a:r>
            <a:endParaRPr>
              <a:solidFill>
                <a:srgbClr val="006778"/>
              </a:solidFill>
            </a:endParaRPr>
          </a:p>
        </p:txBody>
      </p:sp>
      <p:sp>
        <p:nvSpPr>
          <p:cNvPr id="275" name="Google Shape;275;p23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3"/>
          <p:cNvSpPr txBox="1"/>
          <p:nvPr/>
        </p:nvSpPr>
        <p:spPr>
          <a:xfrm>
            <a:off x="1116012" y="776287"/>
            <a:ext cx="740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57" name="Google Shape;57;p6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</a:t>
            </a:r>
            <a:endParaRPr sz="1300"/>
          </a:p>
        </p:txBody>
      </p:sp>
      <p:sp>
        <p:nvSpPr>
          <p:cNvPr id="59" name="Google Shape;59;p6"/>
          <p:cNvSpPr txBox="1"/>
          <p:nvPr>
            <p:ph idx="4294967295" type="title"/>
          </p:nvPr>
        </p:nvSpPr>
        <p:spPr>
          <a:xfrm>
            <a:off x="2018700" y="1577850"/>
            <a:ext cx="5106600" cy="3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7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Char char="❖"/>
            </a:pPr>
            <a:r>
              <a:rPr lang="en-US" sz="5500">
                <a:solidFill>
                  <a:schemeClr val="dk1"/>
                </a:solidFill>
                <a:highlight>
                  <a:schemeClr val="lt1"/>
                </a:highlight>
              </a:rPr>
              <a:t>Introduzione </a:t>
            </a:r>
            <a:endParaRPr sz="5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577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Char char="❖"/>
            </a:pPr>
            <a:r>
              <a:rPr lang="en-US" sz="5500">
                <a:solidFill>
                  <a:schemeClr val="dk1"/>
                </a:solidFill>
                <a:highlight>
                  <a:schemeClr val="lt1"/>
                </a:highlight>
              </a:rPr>
              <a:t>Metodologia </a:t>
            </a:r>
            <a:endParaRPr sz="5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577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Char char="❖"/>
            </a:pPr>
            <a:r>
              <a:rPr lang="en-US" sz="5500">
                <a:solidFill>
                  <a:schemeClr val="dk1"/>
                </a:solidFill>
                <a:highlight>
                  <a:schemeClr val="lt1"/>
                </a:highlight>
              </a:rPr>
              <a:t>Risultati </a:t>
            </a:r>
            <a:endParaRPr sz="5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577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Char char="❖"/>
            </a:pPr>
            <a:r>
              <a:rPr lang="en-US" sz="5500">
                <a:solidFill>
                  <a:schemeClr val="dk1"/>
                </a:solidFill>
                <a:highlight>
                  <a:schemeClr val="lt1"/>
                </a:highlight>
              </a:rPr>
              <a:t>Conclusioni</a:t>
            </a:r>
            <a:endParaRPr sz="55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60" name="Google Shape;60;p6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6"/>
          <p:cNvSpPr txBox="1"/>
          <p:nvPr/>
        </p:nvSpPr>
        <p:spPr>
          <a:xfrm>
            <a:off x="1116012" y="776287"/>
            <a:ext cx="740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283" name="Google Shape;283;p24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4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19</a:t>
            </a:r>
            <a:endParaRPr sz="1300"/>
          </a:p>
        </p:txBody>
      </p:sp>
      <p:sp>
        <p:nvSpPr>
          <p:cNvPr id="285" name="Google Shape;285;p24"/>
          <p:cNvSpPr txBox="1"/>
          <p:nvPr>
            <p:ph idx="4294967295" type="title"/>
          </p:nvPr>
        </p:nvSpPr>
        <p:spPr>
          <a:xfrm>
            <a:off x="1682200" y="2397300"/>
            <a:ext cx="59910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5600">
                <a:solidFill>
                  <a:schemeClr val="dk1"/>
                </a:solidFill>
                <a:highlight>
                  <a:schemeClr val="lt1"/>
                </a:highlight>
              </a:rPr>
              <a:t>Risultati </a:t>
            </a:r>
            <a:endParaRPr sz="5600">
              <a:solidFill>
                <a:schemeClr val="dk1"/>
              </a:solidFill>
            </a:endParaRPr>
          </a:p>
        </p:txBody>
      </p:sp>
      <p:sp>
        <p:nvSpPr>
          <p:cNvPr id="286" name="Google Shape;286;p24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4"/>
          <p:cNvSpPr txBox="1"/>
          <p:nvPr/>
        </p:nvSpPr>
        <p:spPr>
          <a:xfrm>
            <a:off x="1116012" y="776287"/>
            <a:ext cx="740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294" name="Google Shape;294;p25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5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20</a:t>
            </a:r>
            <a:endParaRPr sz="1300"/>
          </a:p>
        </p:txBody>
      </p:sp>
      <p:sp>
        <p:nvSpPr>
          <p:cNvPr id="296" name="Google Shape;296;p25"/>
          <p:cNvSpPr txBox="1"/>
          <p:nvPr>
            <p:ph idx="4294967295" type="title"/>
          </p:nvPr>
        </p:nvSpPr>
        <p:spPr>
          <a:xfrm>
            <a:off x="1116012" y="404812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Risultati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</p:txBody>
      </p:sp>
      <p:sp>
        <p:nvSpPr>
          <p:cNvPr id="297" name="Google Shape;297;p25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5"/>
          <p:cNvSpPr txBox="1"/>
          <p:nvPr/>
        </p:nvSpPr>
        <p:spPr>
          <a:xfrm>
            <a:off x="1116012" y="776287"/>
            <a:ext cx="740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99" name="Google Shape;2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250" y="1091925"/>
            <a:ext cx="5639500" cy="45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675" y="2169926"/>
            <a:ext cx="695400" cy="7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2200" y="3768251"/>
            <a:ext cx="766200" cy="818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4375" y="3806070"/>
            <a:ext cx="695400" cy="74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309" name="Google Shape;309;p26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6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21</a:t>
            </a:r>
            <a:endParaRPr sz="1300"/>
          </a:p>
        </p:txBody>
      </p:sp>
      <p:sp>
        <p:nvSpPr>
          <p:cNvPr id="311" name="Google Shape;311;p26"/>
          <p:cNvSpPr txBox="1"/>
          <p:nvPr>
            <p:ph idx="4294967295" type="title"/>
          </p:nvPr>
        </p:nvSpPr>
        <p:spPr>
          <a:xfrm>
            <a:off x="1116012" y="404812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Risultati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</p:txBody>
      </p:sp>
      <p:sp>
        <p:nvSpPr>
          <p:cNvPr id="312" name="Google Shape;312;p26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6"/>
          <p:cNvSpPr txBox="1"/>
          <p:nvPr/>
        </p:nvSpPr>
        <p:spPr>
          <a:xfrm>
            <a:off x="1116012" y="776287"/>
            <a:ext cx="740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14" name="Google Shape;3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00" y="914500"/>
            <a:ext cx="8026799" cy="448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7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321" name="Google Shape;321;p27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7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22</a:t>
            </a:r>
            <a:endParaRPr sz="1300"/>
          </a:p>
        </p:txBody>
      </p:sp>
      <p:sp>
        <p:nvSpPr>
          <p:cNvPr id="323" name="Google Shape;323;p27"/>
          <p:cNvSpPr txBox="1"/>
          <p:nvPr>
            <p:ph idx="4294967295" type="title"/>
          </p:nvPr>
        </p:nvSpPr>
        <p:spPr>
          <a:xfrm>
            <a:off x="1116012" y="404812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Risultati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00" y="914500"/>
            <a:ext cx="8144701" cy="48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332" name="Google Shape;332;p28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8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23</a:t>
            </a:r>
            <a:endParaRPr sz="1300"/>
          </a:p>
        </p:txBody>
      </p:sp>
      <p:sp>
        <p:nvSpPr>
          <p:cNvPr id="334" name="Google Shape;334;p28"/>
          <p:cNvSpPr txBox="1"/>
          <p:nvPr>
            <p:ph idx="4294967295" type="title"/>
          </p:nvPr>
        </p:nvSpPr>
        <p:spPr>
          <a:xfrm>
            <a:off x="1116012" y="404812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Risultati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335" name="Google Shape;335;p28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8"/>
          <p:cNvSpPr txBox="1"/>
          <p:nvPr/>
        </p:nvSpPr>
        <p:spPr>
          <a:xfrm>
            <a:off x="1116012" y="776287"/>
            <a:ext cx="740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37" name="Google Shape;3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75" y="914500"/>
            <a:ext cx="8376727" cy="467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344" name="Google Shape;344;p29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9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24</a:t>
            </a:r>
            <a:endParaRPr sz="1300"/>
          </a:p>
        </p:txBody>
      </p:sp>
      <p:sp>
        <p:nvSpPr>
          <p:cNvPr id="346" name="Google Shape;346;p29"/>
          <p:cNvSpPr txBox="1"/>
          <p:nvPr>
            <p:ph idx="4294967295" type="title"/>
          </p:nvPr>
        </p:nvSpPr>
        <p:spPr>
          <a:xfrm>
            <a:off x="1116012" y="404812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Risultati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347" name="Google Shape;347;p29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9"/>
          <p:cNvSpPr txBox="1"/>
          <p:nvPr/>
        </p:nvSpPr>
        <p:spPr>
          <a:xfrm>
            <a:off x="1116012" y="776287"/>
            <a:ext cx="740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49" name="Google Shape;3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00" y="914500"/>
            <a:ext cx="7934000" cy="441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0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356" name="Google Shape;356;p30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0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25</a:t>
            </a:r>
            <a:endParaRPr sz="1300"/>
          </a:p>
        </p:txBody>
      </p:sp>
      <p:sp>
        <p:nvSpPr>
          <p:cNvPr id="358" name="Google Shape;358;p30"/>
          <p:cNvSpPr txBox="1"/>
          <p:nvPr>
            <p:ph idx="4294967295" type="title"/>
          </p:nvPr>
        </p:nvSpPr>
        <p:spPr>
          <a:xfrm>
            <a:off x="1116012" y="404812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Risultati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359" name="Google Shape;359;p30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0"/>
          <p:cNvSpPr txBox="1"/>
          <p:nvPr/>
        </p:nvSpPr>
        <p:spPr>
          <a:xfrm>
            <a:off x="1116012" y="776287"/>
            <a:ext cx="740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61" name="Google Shape;361;p30"/>
          <p:cNvPicPr preferRelativeResize="0"/>
          <p:nvPr/>
        </p:nvPicPr>
        <p:blipFill rotWithShape="1">
          <a:blip r:embed="rId3">
            <a:alphaModFix/>
          </a:blip>
          <a:srcRect b="0" l="1941" r="-9" t="0"/>
          <a:stretch/>
        </p:blipFill>
        <p:spPr>
          <a:xfrm>
            <a:off x="904226" y="914502"/>
            <a:ext cx="7615776" cy="43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368" name="Google Shape;368;p31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1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26</a:t>
            </a:r>
            <a:endParaRPr sz="1300"/>
          </a:p>
        </p:txBody>
      </p:sp>
      <p:sp>
        <p:nvSpPr>
          <p:cNvPr id="370" name="Google Shape;370;p31"/>
          <p:cNvSpPr txBox="1"/>
          <p:nvPr>
            <p:ph idx="4294967295" type="title"/>
          </p:nvPr>
        </p:nvSpPr>
        <p:spPr>
          <a:xfrm>
            <a:off x="1116012" y="404812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Risultati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371" name="Google Shape;371;p31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25" y="857425"/>
            <a:ext cx="8844875" cy="46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379" name="Google Shape;379;p32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2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27</a:t>
            </a:r>
            <a:endParaRPr sz="1300"/>
          </a:p>
        </p:txBody>
      </p:sp>
      <p:sp>
        <p:nvSpPr>
          <p:cNvPr id="381" name="Google Shape;381;p32"/>
          <p:cNvSpPr txBox="1"/>
          <p:nvPr>
            <p:ph idx="4294967295" type="title"/>
          </p:nvPr>
        </p:nvSpPr>
        <p:spPr>
          <a:xfrm>
            <a:off x="1682200" y="2397300"/>
            <a:ext cx="59910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5600">
                <a:solidFill>
                  <a:schemeClr val="dk1"/>
                </a:solidFill>
                <a:highlight>
                  <a:schemeClr val="lt1"/>
                </a:highlight>
              </a:rPr>
              <a:t>Conclusioni e Lavori Futuri</a:t>
            </a:r>
            <a:endParaRPr sz="5600">
              <a:solidFill>
                <a:schemeClr val="dk1"/>
              </a:solidFill>
            </a:endParaRPr>
          </a:p>
        </p:txBody>
      </p:sp>
      <p:sp>
        <p:nvSpPr>
          <p:cNvPr id="382" name="Google Shape;382;p32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2"/>
          <p:cNvSpPr txBox="1"/>
          <p:nvPr/>
        </p:nvSpPr>
        <p:spPr>
          <a:xfrm>
            <a:off x="1116012" y="776287"/>
            <a:ext cx="740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390" name="Google Shape;390;p33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3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28</a:t>
            </a:r>
            <a:endParaRPr sz="1300"/>
          </a:p>
        </p:txBody>
      </p:sp>
      <p:sp>
        <p:nvSpPr>
          <p:cNvPr id="392" name="Google Shape;392;p33"/>
          <p:cNvSpPr txBox="1"/>
          <p:nvPr>
            <p:ph idx="4294967295" type="title"/>
          </p:nvPr>
        </p:nvSpPr>
        <p:spPr>
          <a:xfrm>
            <a:off x="1116012" y="404812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Conclusioni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</p:txBody>
      </p:sp>
      <p:sp>
        <p:nvSpPr>
          <p:cNvPr id="393" name="Google Shape;393;p33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3"/>
          <p:cNvSpPr txBox="1"/>
          <p:nvPr/>
        </p:nvSpPr>
        <p:spPr>
          <a:xfrm>
            <a:off x="1116012" y="776287"/>
            <a:ext cx="740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95" name="Google Shape;395;p33"/>
          <p:cNvSpPr/>
          <p:nvPr/>
        </p:nvSpPr>
        <p:spPr>
          <a:xfrm>
            <a:off x="3703575" y="2119975"/>
            <a:ext cx="766200" cy="81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96" name="Google Shape;396;p33"/>
          <p:cNvSpPr/>
          <p:nvPr/>
        </p:nvSpPr>
        <p:spPr>
          <a:xfrm>
            <a:off x="4572000" y="2951663"/>
            <a:ext cx="766200" cy="81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397" name="Google Shape;3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238" y="1262300"/>
            <a:ext cx="5639500" cy="45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3"/>
          <p:cNvSpPr/>
          <p:nvPr/>
        </p:nvSpPr>
        <p:spPr>
          <a:xfrm>
            <a:off x="2846200" y="3867875"/>
            <a:ext cx="766200" cy="81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5540025" y="3768875"/>
            <a:ext cx="766200" cy="81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00" name="Google Shape;400;p33"/>
          <p:cNvSpPr/>
          <p:nvPr/>
        </p:nvSpPr>
        <p:spPr>
          <a:xfrm>
            <a:off x="6407625" y="1222600"/>
            <a:ext cx="766200" cy="81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01" name="Google Shape;401;p33"/>
          <p:cNvSpPr/>
          <p:nvPr/>
        </p:nvSpPr>
        <p:spPr>
          <a:xfrm>
            <a:off x="3703575" y="4685075"/>
            <a:ext cx="766200" cy="81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402" name="Google Shape;4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450" y="3073376"/>
            <a:ext cx="695406" cy="7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250" y="1262313"/>
            <a:ext cx="5639500" cy="45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175" y="2305375"/>
            <a:ext cx="766200" cy="81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3800" y="3956001"/>
            <a:ext cx="766200" cy="818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1601" y="4031625"/>
            <a:ext cx="766200" cy="7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7575" y="4774439"/>
            <a:ext cx="838200" cy="895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3028" y="1451732"/>
            <a:ext cx="695400" cy="74285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9" name="Google Shape;409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07625" y="2224762"/>
            <a:ext cx="766200" cy="8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68" name="Google Shape;68;p7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7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2</a:t>
            </a:r>
            <a:endParaRPr sz="1300"/>
          </a:p>
        </p:txBody>
      </p:sp>
      <p:sp>
        <p:nvSpPr>
          <p:cNvPr id="70" name="Google Shape;70;p7"/>
          <p:cNvSpPr txBox="1"/>
          <p:nvPr>
            <p:ph idx="4294967295" type="title"/>
          </p:nvPr>
        </p:nvSpPr>
        <p:spPr>
          <a:xfrm>
            <a:off x="1682200" y="2397300"/>
            <a:ext cx="59910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5600">
                <a:solidFill>
                  <a:schemeClr val="dk1"/>
                </a:solidFill>
                <a:highlight>
                  <a:schemeClr val="lt1"/>
                </a:highlight>
              </a:rPr>
              <a:t>Introduzione</a:t>
            </a:r>
            <a:endParaRPr sz="5600">
              <a:solidFill>
                <a:schemeClr val="dk1"/>
              </a:solidFill>
            </a:endParaRPr>
          </a:p>
        </p:txBody>
      </p:sp>
      <p:sp>
        <p:nvSpPr>
          <p:cNvPr id="71" name="Google Shape;71;p7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7"/>
          <p:cNvSpPr txBox="1"/>
          <p:nvPr/>
        </p:nvSpPr>
        <p:spPr>
          <a:xfrm>
            <a:off x="1116012" y="776287"/>
            <a:ext cx="740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4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416" name="Google Shape;416;p34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4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29</a:t>
            </a:r>
            <a:endParaRPr sz="1300"/>
          </a:p>
        </p:txBody>
      </p:sp>
      <p:sp>
        <p:nvSpPr>
          <p:cNvPr id="418" name="Google Shape;418;p34"/>
          <p:cNvSpPr txBox="1"/>
          <p:nvPr>
            <p:ph idx="4294967295" type="title"/>
          </p:nvPr>
        </p:nvSpPr>
        <p:spPr>
          <a:xfrm>
            <a:off x="1116012" y="404812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Lavori Futuri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</p:txBody>
      </p:sp>
      <p:sp>
        <p:nvSpPr>
          <p:cNvPr id="419" name="Google Shape;419;p34"/>
          <p:cNvSpPr txBox="1"/>
          <p:nvPr>
            <p:ph idx="4294967295" type="body"/>
          </p:nvPr>
        </p:nvSpPr>
        <p:spPr>
          <a:xfrm>
            <a:off x="1207790" y="1409700"/>
            <a:ext cx="72333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2400"/>
              <a:buAutoNum type="arabicPeriod"/>
            </a:pPr>
            <a:r>
              <a:rPr b="1" lang="en-US">
                <a:solidFill>
                  <a:srgbClr val="006778"/>
                </a:solidFill>
              </a:rPr>
              <a:t>Modelli di intelligenza artificiale</a:t>
            </a:r>
            <a:endParaRPr b="1">
              <a:solidFill>
                <a:srgbClr val="006778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778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2400"/>
              <a:buAutoNum type="arabicPeriod"/>
            </a:pPr>
            <a:r>
              <a:rPr b="1" lang="en-US">
                <a:solidFill>
                  <a:srgbClr val="006778"/>
                </a:solidFill>
              </a:rPr>
              <a:t>Analisi cross-platform</a:t>
            </a:r>
            <a:endParaRPr b="1">
              <a:solidFill>
                <a:srgbClr val="006778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778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2400"/>
              <a:buAutoNum type="arabicPeriod"/>
            </a:pPr>
            <a:r>
              <a:rPr b="1" lang="en-US">
                <a:solidFill>
                  <a:srgbClr val="006778"/>
                </a:solidFill>
              </a:rPr>
              <a:t>Rilevamento di attacchi coordinati</a:t>
            </a:r>
            <a:endParaRPr b="1">
              <a:solidFill>
                <a:srgbClr val="006778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6778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778"/>
              </a:buClr>
              <a:buSzPts val="2400"/>
              <a:buAutoNum type="arabicPeriod"/>
            </a:pPr>
            <a:r>
              <a:rPr b="1" lang="en-US">
                <a:solidFill>
                  <a:srgbClr val="006778"/>
                </a:solidFill>
              </a:rPr>
              <a:t>Grafici temporali avanzati</a:t>
            </a:r>
            <a:endParaRPr b="1">
              <a:solidFill>
                <a:srgbClr val="006778"/>
              </a:solidFill>
            </a:endParaRPr>
          </a:p>
        </p:txBody>
      </p:sp>
      <p:sp>
        <p:nvSpPr>
          <p:cNvPr id="420" name="Google Shape;420;p34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4"/>
          <p:cNvSpPr txBox="1"/>
          <p:nvPr/>
        </p:nvSpPr>
        <p:spPr>
          <a:xfrm>
            <a:off x="1116000" y="1091925"/>
            <a:ext cx="76242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428" name="Google Shape;428;p35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5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30</a:t>
            </a:r>
            <a:endParaRPr sz="1300"/>
          </a:p>
        </p:txBody>
      </p:sp>
      <p:sp>
        <p:nvSpPr>
          <p:cNvPr id="430" name="Google Shape;430;p35"/>
          <p:cNvSpPr txBox="1"/>
          <p:nvPr>
            <p:ph idx="4294967295" type="title"/>
          </p:nvPr>
        </p:nvSpPr>
        <p:spPr>
          <a:xfrm>
            <a:off x="1682200" y="2397300"/>
            <a:ext cx="59910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5600">
                <a:solidFill>
                  <a:schemeClr val="dk1"/>
                </a:solidFill>
                <a:highlight>
                  <a:schemeClr val="lt1"/>
                </a:highlight>
              </a:rPr>
              <a:t>Grazie per l’attenzione</a:t>
            </a:r>
            <a:endParaRPr sz="5600">
              <a:solidFill>
                <a:schemeClr val="dk1"/>
              </a:solidFill>
            </a:endParaRPr>
          </a:p>
        </p:txBody>
      </p:sp>
      <p:sp>
        <p:nvSpPr>
          <p:cNvPr id="431" name="Google Shape;431;p35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5"/>
          <p:cNvSpPr txBox="1"/>
          <p:nvPr/>
        </p:nvSpPr>
        <p:spPr>
          <a:xfrm>
            <a:off x="1116012" y="776287"/>
            <a:ext cx="740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79" name="Google Shape;79;p8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8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3</a:t>
            </a:r>
            <a:endParaRPr sz="1300"/>
          </a:p>
        </p:txBody>
      </p:sp>
      <p:sp>
        <p:nvSpPr>
          <p:cNvPr id="81" name="Google Shape;81;p8"/>
          <p:cNvSpPr txBox="1"/>
          <p:nvPr>
            <p:ph idx="4294967295" type="title"/>
          </p:nvPr>
        </p:nvSpPr>
        <p:spPr>
          <a:xfrm>
            <a:off x="1116012" y="404812"/>
            <a:ext cx="7416800" cy="50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highlight>
                  <a:schemeClr val="lt1"/>
                </a:highlight>
              </a:rPr>
              <a:t>Introduzione</a:t>
            </a:r>
            <a:endParaRPr sz="2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82" name="Google Shape;82;p8"/>
          <p:cNvSpPr txBox="1"/>
          <p:nvPr/>
        </p:nvSpPr>
        <p:spPr>
          <a:xfrm>
            <a:off x="1954212" y="630237"/>
            <a:ext cx="1841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748" y="3654300"/>
            <a:ext cx="3399274" cy="173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9846" y="3806597"/>
            <a:ext cx="1744032" cy="158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4475" y="3428988"/>
            <a:ext cx="2183599" cy="218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5073" y="767325"/>
            <a:ext cx="2514624" cy="251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3200" y="1234300"/>
            <a:ext cx="1580674" cy="15806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8"/>
          <p:cNvSpPr txBox="1"/>
          <p:nvPr/>
        </p:nvSpPr>
        <p:spPr>
          <a:xfrm>
            <a:off x="1311763" y="1877988"/>
            <a:ext cx="12771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3300">
                <a:solidFill>
                  <a:srgbClr val="006778"/>
                </a:solidFill>
              </a:rPr>
              <a:t>OSN</a:t>
            </a:r>
            <a:endParaRPr sz="3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95" name="Google Shape;95;p9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9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4</a:t>
            </a:r>
            <a:endParaRPr sz="1300"/>
          </a:p>
        </p:txBody>
      </p:sp>
      <p:sp>
        <p:nvSpPr>
          <p:cNvPr id="97" name="Google Shape;97;p9"/>
          <p:cNvSpPr txBox="1"/>
          <p:nvPr>
            <p:ph idx="4294967295" type="title"/>
          </p:nvPr>
        </p:nvSpPr>
        <p:spPr>
          <a:xfrm>
            <a:off x="1116012" y="404812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highlight>
                  <a:schemeClr val="lt1"/>
                </a:highlight>
              </a:rPr>
              <a:t>Introduzione</a:t>
            </a:r>
            <a:endParaRPr sz="2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98" name="Google Shape;98;p9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9"/>
          <p:cNvSpPr txBox="1"/>
          <p:nvPr/>
        </p:nvSpPr>
        <p:spPr>
          <a:xfrm>
            <a:off x="1116012" y="776287"/>
            <a:ext cx="740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0" name="Google Shape;100;p9"/>
          <p:cNvSpPr txBox="1"/>
          <p:nvPr>
            <p:ph idx="4294967295" type="body"/>
          </p:nvPr>
        </p:nvSpPr>
        <p:spPr>
          <a:xfrm>
            <a:off x="1129200" y="1708638"/>
            <a:ext cx="18342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006778"/>
                </a:solidFill>
              </a:rPr>
              <a:t>DOSN</a:t>
            </a:r>
            <a:endParaRPr sz="3300"/>
          </a:p>
        </p:txBody>
      </p:sp>
      <p:pic>
        <p:nvPicPr>
          <p:cNvPr id="101" name="Google Shape;10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356" y="1199109"/>
            <a:ext cx="2171275" cy="1967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7132" y="3451552"/>
            <a:ext cx="3393700" cy="23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4600" y="1199100"/>
            <a:ext cx="1724975" cy="17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6450" y="3637850"/>
            <a:ext cx="1779699" cy="177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32125" y="3420463"/>
            <a:ext cx="2229925" cy="222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112" name="Google Shape;112;p10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0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5</a:t>
            </a:r>
            <a:endParaRPr sz="1300"/>
          </a:p>
        </p:txBody>
      </p:sp>
      <p:sp>
        <p:nvSpPr>
          <p:cNvPr id="114" name="Google Shape;114;p10"/>
          <p:cNvSpPr txBox="1"/>
          <p:nvPr>
            <p:ph idx="4294967295" type="title"/>
          </p:nvPr>
        </p:nvSpPr>
        <p:spPr>
          <a:xfrm>
            <a:off x="1116012" y="404812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highlight>
                  <a:schemeClr val="lt1"/>
                </a:highlight>
              </a:rPr>
              <a:t>Introduzione - Fediverso</a:t>
            </a:r>
            <a:endParaRPr sz="2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sz="2200">
              <a:solidFill>
                <a:srgbClr val="000000"/>
              </a:solidFill>
            </a:endParaRPr>
          </a:p>
        </p:txBody>
      </p:sp>
      <p:sp>
        <p:nvSpPr>
          <p:cNvPr id="115" name="Google Shape;115;p10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0"/>
          <p:cNvSpPr txBox="1"/>
          <p:nvPr/>
        </p:nvSpPr>
        <p:spPr>
          <a:xfrm>
            <a:off x="1116012" y="776287"/>
            <a:ext cx="740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17" name="Google Shape;11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350" y="1733026"/>
            <a:ext cx="3544050" cy="354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837" y="1454275"/>
            <a:ext cx="4514464" cy="3949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125" name="Google Shape;125;p11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1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6</a:t>
            </a:r>
            <a:endParaRPr sz="1300"/>
          </a:p>
        </p:txBody>
      </p:sp>
      <p:sp>
        <p:nvSpPr>
          <p:cNvPr id="127" name="Google Shape;127;p11"/>
          <p:cNvSpPr txBox="1"/>
          <p:nvPr>
            <p:ph idx="4294967295" type="title"/>
          </p:nvPr>
        </p:nvSpPr>
        <p:spPr>
          <a:xfrm>
            <a:off x="1116012" y="404812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highlight>
                  <a:schemeClr val="lt1"/>
                </a:highlight>
              </a:rPr>
              <a:t>Introduzione - Activity Pub</a:t>
            </a:r>
            <a:endParaRPr sz="2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28" name="Google Shape;128;p11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1"/>
          <p:cNvSpPr txBox="1"/>
          <p:nvPr/>
        </p:nvSpPr>
        <p:spPr>
          <a:xfrm>
            <a:off x="1116012" y="776287"/>
            <a:ext cx="740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30" name="Google Shape;13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25" y="1053975"/>
            <a:ext cx="8418746" cy="4750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137" name="Google Shape;137;p12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2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7</a:t>
            </a:r>
            <a:endParaRPr sz="1300"/>
          </a:p>
        </p:txBody>
      </p:sp>
      <p:sp>
        <p:nvSpPr>
          <p:cNvPr id="139" name="Google Shape;139;p12"/>
          <p:cNvSpPr txBox="1"/>
          <p:nvPr>
            <p:ph idx="4294967295" type="title"/>
          </p:nvPr>
        </p:nvSpPr>
        <p:spPr>
          <a:xfrm>
            <a:off x="1116012" y="404812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highlight>
                  <a:schemeClr val="lt1"/>
                </a:highlight>
              </a:rPr>
              <a:t>Introduzione - Mastodon</a:t>
            </a:r>
            <a:endParaRPr sz="2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40" name="Google Shape;140;p12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000" y="1296862"/>
            <a:ext cx="7580899" cy="426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000" y="1296850"/>
            <a:ext cx="994306" cy="10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"/>
          <p:cNvSpPr txBox="1"/>
          <p:nvPr>
            <p:ph idx="10" type="dt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16/12/2024</a:t>
            </a:r>
            <a:endParaRPr sz="1300"/>
          </a:p>
        </p:txBody>
      </p:sp>
      <p:sp>
        <p:nvSpPr>
          <p:cNvPr id="149" name="Google Shape;149;p13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From Scraping to Bot Detection: Navigating Mastodon and the Fediverse with APIs</a:t>
            </a:r>
            <a:endParaRPr b="1"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8</a:t>
            </a:r>
            <a:endParaRPr sz="1300"/>
          </a:p>
        </p:txBody>
      </p:sp>
      <p:sp>
        <p:nvSpPr>
          <p:cNvPr id="151" name="Google Shape;151;p13"/>
          <p:cNvSpPr txBox="1"/>
          <p:nvPr>
            <p:ph idx="4294967295" type="title"/>
          </p:nvPr>
        </p:nvSpPr>
        <p:spPr>
          <a:xfrm>
            <a:off x="1116012" y="404812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highlight>
                  <a:schemeClr val="lt1"/>
                </a:highlight>
              </a:rPr>
              <a:t>Introduzione - Mastodon</a:t>
            </a:r>
            <a:endParaRPr sz="2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52" name="Google Shape;152;p13"/>
          <p:cNvSpPr txBox="1"/>
          <p:nvPr/>
        </p:nvSpPr>
        <p:spPr>
          <a:xfrm>
            <a:off x="1954212" y="630237"/>
            <a:ext cx="1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3"/>
          <p:cNvSpPr txBox="1"/>
          <p:nvPr/>
        </p:nvSpPr>
        <p:spPr>
          <a:xfrm>
            <a:off x="1702775" y="2747850"/>
            <a:ext cx="61299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5600">
                <a:solidFill>
                  <a:schemeClr val="dk1"/>
                </a:solidFill>
                <a:highlight>
                  <a:schemeClr val="lt1"/>
                </a:highlight>
              </a:rPr>
              <a:t>Why Mastodon?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 sapienza">
  <a:themeElements>
    <a:clrScheme name="la sapienza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BBE0E3"/>
      </a:accent4>
      <a:accent5>
        <a:srgbClr val="FFFF00"/>
      </a:accent5>
      <a:accent6>
        <a:srgbClr val="FFFFFF"/>
      </a:accent6>
      <a:hlink>
        <a:srgbClr val="0000FF"/>
      </a:hlink>
      <a:folHlink>
        <a:srgbClr val="FF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